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3"/>
  </p:notesMasterIdLst>
  <p:sldIdLst>
    <p:sldId id="277" r:id="rId3"/>
    <p:sldId id="258" r:id="rId4"/>
    <p:sldId id="278" r:id="rId5"/>
    <p:sldId id="264" r:id="rId6"/>
    <p:sldId id="307" r:id="rId7"/>
    <p:sldId id="323" r:id="rId8"/>
    <p:sldId id="324" r:id="rId9"/>
    <p:sldId id="326" r:id="rId10"/>
    <p:sldId id="328" r:id="rId11"/>
    <p:sldId id="329" r:id="rId12"/>
    <p:sldId id="330" r:id="rId13"/>
    <p:sldId id="331" r:id="rId14"/>
    <p:sldId id="263" r:id="rId15"/>
    <p:sldId id="265" r:id="rId16"/>
    <p:sldId id="334" r:id="rId17"/>
    <p:sldId id="335" r:id="rId18"/>
    <p:sldId id="270" r:id="rId19"/>
    <p:sldId id="336" r:id="rId20"/>
    <p:sldId id="338" r:id="rId21"/>
    <p:sldId id="276" r:id="rId22"/>
  </p:sldIdLst>
  <p:sldSz cx="9144000" cy="6858000" type="screen4x3"/>
  <p:notesSz cx="6797675" cy="9872663"/>
  <p:defaultTextStyle>
    <a:defPPr>
      <a:defRPr lang="tr-TR"/>
    </a:defPPr>
    <a:lvl1pPr marL="0" algn="l" defTabSz="9144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1"/>
    </p:ext>
    <p:ext uri="{D31A062A-798A-4329-ABDD-BBA856620510}">
      <p14:defaultImageDpi xmlns:p14="http://schemas.microsoft.com/office/powerpoint/2010/main" xmlns="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2" autoAdjust="0"/>
    <p:restoredTop sz="89825" autoAdjust="0"/>
  </p:normalViewPr>
  <p:slideViewPr>
    <p:cSldViewPr>
      <p:cViewPr varScale="1">
        <p:scale>
          <a:sx n="65" d="100"/>
          <a:sy n="65" d="100"/>
        </p:scale>
        <p:origin x="-16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r-TR"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r-TR" sz="1200"/>
            </a:lvl1pPr>
          </a:lstStyle>
          <a:p>
            <a:fld id="{00F830A1-3891-4B82-A120-081866556DA0}" type="datetimeFigureOut">
              <a:rPr lang="tr-TR"/>
              <a:pPr/>
              <a:t>11.12.2019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200"/>
            </a:lvl1pPr>
          </a:lstStyle>
          <a:p>
            <a:fld id="{58CC9574-A819-4FE4-99A7-1E27AD09ADC2}" type="slidenum">
              <a:rPr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14190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tr-TR" smtClean="0"/>
              <a:pPr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20326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tr-TR" smtClean="0">
                <a:solidFill>
                  <a:prstClr val="black"/>
                </a:solidFill>
              </a:rPr>
              <a:pPr/>
              <a:t>16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164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tr-TR" smtClean="0">
                <a:solidFill>
                  <a:prstClr val="black"/>
                </a:solidFill>
              </a:rPr>
              <a:pPr/>
              <a:t>17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6499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tr-TR" smtClean="0">
                <a:solidFill>
                  <a:prstClr val="black"/>
                </a:solidFill>
              </a:rPr>
              <a:pPr/>
              <a:t>18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3475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tr-TR" smtClean="0">
                <a:solidFill>
                  <a:prstClr val="black"/>
                </a:solidFill>
              </a:rPr>
              <a:pPr/>
              <a:t>19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94302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tr-TR" smtClean="0">
                <a:solidFill>
                  <a:prstClr val="black"/>
                </a:solidFill>
              </a:rPr>
              <a:pPr/>
              <a:t>20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500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tr-TR" smtClean="0"/>
              <a:pPr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13084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tr-TR" smtClean="0"/>
              <a:pPr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513276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544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7872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2152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tr-TR" smtClean="0">
                <a:solidFill>
                  <a:prstClr val="black"/>
                </a:solidFill>
              </a:rPr>
              <a:pPr/>
              <a:t>13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3365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tr-TR" smtClean="0">
                <a:solidFill>
                  <a:prstClr val="black"/>
                </a:solidFill>
              </a:rPr>
              <a:pPr/>
              <a:t>14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56180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tr-TR" smtClean="0">
                <a:solidFill>
                  <a:prstClr val="black"/>
                </a:solidFill>
              </a:rPr>
              <a:pPr/>
              <a:t>15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0865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tr-TR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tr-TR"/>
              <a:pPr/>
              <a:t>11.12.2019</a:t>
            </a:fld>
            <a:endParaRPr kumimoji="0"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bg1"/>
                </a:solidFill>
              </a:defRPr>
            </a:lvl1pPr>
          </a:lstStyle>
          <a:p>
            <a:endParaRPr kumimoji="0"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/>
              <a:pPr/>
              <a:t>‹#›</a:t>
            </a:fld>
            <a:endParaRPr kumimoji="0" lang="tr-TR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tr-TR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tr-TR"/>
              <a:t>Ana alt başlık stilini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tr-TR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tr-TR" smtClean="0"/>
              <a:t>Asıl başlık stili için tıklatın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çıklamalı Alt Yazılı Medy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tr-TR"/>
              <a:pPr/>
              <a:t>11.12.2019</a:t>
            </a:fld>
            <a:endParaRPr kumimoji="0"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bg1"/>
                </a:solidFill>
              </a:defRPr>
            </a:lvl1pPr>
          </a:lstStyle>
          <a:p>
            <a:endParaRPr kumimoji="0"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/>
              <a:pPr/>
              <a:t>‹#›</a:t>
            </a:fld>
            <a:endParaRPr kumimoji="0" lang="tr-TR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tr-TR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tr-TR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tr-TR"/>
            </a:lvl1pPr>
          </a:lstStyle>
          <a:p>
            <a:pPr eaLnBrk="1" latinLnBrk="0" hangingPunct="1"/>
            <a:r>
              <a:rPr lang="tr-TR" smtClean="0"/>
              <a:t>Medya eklemek için simgeyi tıklatın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tr-TR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Resim, Açıklamalı Alt Yazıyl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tr-TR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tr-TR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tr-TR" sz="3200"/>
            </a:lvl1pPr>
            <a:lvl2pPr marL="457200" indent="0" eaLnBrk="1" latinLnBrk="0" hangingPunct="1">
              <a:buNone/>
              <a:defRPr kumimoji="0" lang="tr-TR" sz="2800"/>
            </a:lvl2pPr>
            <a:lvl3pPr marL="914400" indent="0" eaLnBrk="1" latinLnBrk="0" hangingPunct="1">
              <a:buNone/>
              <a:defRPr kumimoji="0" lang="tr-TR" sz="2400"/>
            </a:lvl3pPr>
            <a:lvl4pPr marL="1371600" indent="0" eaLnBrk="1" latinLnBrk="0" hangingPunct="1">
              <a:buNone/>
              <a:defRPr kumimoji="0" lang="tr-TR" sz="2000"/>
            </a:lvl4pPr>
            <a:lvl5pPr marL="1828800" indent="0" eaLnBrk="1" latinLnBrk="0" hangingPunct="1">
              <a:buNone/>
              <a:defRPr kumimoji="0" lang="tr-TR" sz="2000"/>
            </a:lvl5pPr>
            <a:lvl6pPr marL="2286000" indent="0" eaLnBrk="1" latinLnBrk="0" hangingPunct="1">
              <a:buNone/>
              <a:defRPr kumimoji="0" lang="tr-TR" sz="2000"/>
            </a:lvl6pPr>
            <a:lvl7pPr marL="2743200" indent="0" eaLnBrk="1" latinLnBrk="0" hangingPunct="1">
              <a:buNone/>
              <a:defRPr kumimoji="0" lang="tr-TR" sz="2000"/>
            </a:lvl7pPr>
            <a:lvl8pPr marL="3200400" indent="0" eaLnBrk="1" latinLnBrk="0" hangingPunct="1">
              <a:buNone/>
              <a:defRPr kumimoji="0" lang="tr-TR" sz="2000"/>
            </a:lvl8pPr>
            <a:lvl9pPr marL="3657600" indent="0" eaLnBrk="1" latinLnBrk="0" hangingPunct="1">
              <a:buNone/>
              <a:defRPr kumimoji="0" lang="tr-TR" sz="2000"/>
            </a:lvl9pPr>
          </a:lstStyle>
          <a:p>
            <a:pPr eaLnBrk="1" latinLnBrk="0" hangingPunct="1"/>
            <a:r>
              <a:rPr lang="tr-TR" smtClean="0"/>
              <a:t>Resim eklemek için simgeyi tıklatın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tr-TR" sz="1400"/>
            </a:lvl1pPr>
            <a:lvl2pPr marL="457200" indent="0" eaLnBrk="1" latinLnBrk="0" hangingPunct="1">
              <a:buNone/>
              <a:defRPr kumimoji="0" lang="tr-TR" sz="1200"/>
            </a:lvl2pPr>
            <a:lvl3pPr marL="914400" indent="0" eaLnBrk="1" latinLnBrk="0" hangingPunct="1">
              <a:buNone/>
              <a:defRPr kumimoji="0" lang="tr-TR" sz="1000"/>
            </a:lvl3pPr>
            <a:lvl4pPr marL="1371600" indent="0" eaLnBrk="1" latinLnBrk="0" hangingPunct="1">
              <a:buNone/>
              <a:defRPr kumimoji="0" lang="tr-TR" sz="900"/>
            </a:lvl4pPr>
            <a:lvl5pPr marL="1828800" indent="0" eaLnBrk="1" latinLnBrk="0" hangingPunct="1">
              <a:buNone/>
              <a:defRPr kumimoji="0" lang="tr-TR" sz="900"/>
            </a:lvl5pPr>
            <a:lvl6pPr marL="2286000" indent="0" eaLnBrk="1" latinLnBrk="0" hangingPunct="1">
              <a:buNone/>
              <a:defRPr kumimoji="0" lang="tr-TR" sz="900"/>
            </a:lvl6pPr>
            <a:lvl7pPr marL="2743200" indent="0" eaLnBrk="1" latinLnBrk="0" hangingPunct="1">
              <a:buNone/>
              <a:defRPr kumimoji="0" lang="tr-TR" sz="900"/>
            </a:lvl7pPr>
            <a:lvl8pPr marL="3200400" indent="0" eaLnBrk="1" latinLnBrk="0" hangingPunct="1">
              <a:buNone/>
              <a:defRPr kumimoji="0" lang="tr-TR" sz="900"/>
            </a:lvl8pPr>
            <a:lvl9pPr marL="3657600" indent="0" eaLnBrk="1" latinLnBrk="0" hangingPunct="1">
              <a:buNone/>
              <a:defRPr kumimoji="0" lang="tr-TR" sz="900"/>
            </a:lvl9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tr-TR"/>
              <a:pPr/>
              <a:t>11.12.2019</a:t>
            </a:fld>
            <a:endParaRPr kumimoji="0"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bg1"/>
                </a:solidFill>
              </a:defRPr>
            </a:lvl1pPr>
          </a:lstStyle>
          <a:p>
            <a:endParaRPr kumimoji="0"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/>
              <a:pPr/>
              <a:t>‹#›</a:t>
            </a:fld>
            <a:endParaRPr kumimoji="0"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şlık ve Dikey Meti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tr-TR"/>
              <a:pPr/>
              <a:t>11.12.2019</a:t>
            </a:fld>
            <a:endParaRPr kumimoji="0"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/>
              <a:pPr/>
              <a:t>‹#›</a:t>
            </a:fld>
            <a:endParaRPr kumimoji="0" lang="tr-TR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tr-TR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    </a:t>
            </a:r>
            <a:r>
              <a:rPr kumimoji="0" lang="tr-TR" sz="2000"/>
              <a:t>Ana başlık stilini düzenlemek için tıklatın</a:t>
            </a:r>
            <a:endParaRPr kumimoji="0"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tr-TR"/>
              <a:pPr/>
              <a:t>11.12.2019</a:t>
            </a:fld>
            <a:endParaRPr kumimoji="0"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/>
              <a:pPr/>
              <a:t>‹#›</a:t>
            </a:fld>
            <a:endParaRPr kumimoji="0"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oş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tr-TR"/>
              <a:pPr/>
              <a:t>11.12.2019</a:t>
            </a:fld>
            <a:endParaRPr kumimoji="0"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/>
              <a:pPr/>
              <a:t>‹#›</a:t>
            </a:fld>
            <a:endParaRPr kumimoji="0"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tr-TR" sz="3000" b="1" cap="all"/>
            </a:lvl1pPr>
          </a:lstStyle>
          <a:p>
            <a:pPr eaLnBrk="1" latinLnBrk="0" hangingPunct="1"/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tr-TR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tr-T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tr-T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tr-T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tr-T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tr-T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tr-T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tr-T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tr-T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/>
              <a:pPr/>
              <a:t>‹#›</a:t>
            </a:fld>
            <a:endParaRPr kumimoji="0" lang="tr-TR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tr-TR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tr-TR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tr-TR"/>
              <a:t>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tr-TR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tr-TR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tr-TR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tr-TR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tr-TR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tr-TR"/>
              <a:pPr/>
              <a:t>11.12.2019</a:t>
            </a:fld>
            <a:endParaRPr kumimoji="0"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/>
              <a:pPr/>
              <a:t>‹#›</a:t>
            </a:fld>
            <a:endParaRPr kumimoji="0"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: Vurgu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tr-TR"/>
              <a:pPr/>
              <a:t>11.12.2019</a:t>
            </a:fld>
            <a:endParaRPr kumimoji="0"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/>
              <a:pPr/>
              <a:t>‹#›</a:t>
            </a:fld>
            <a:endParaRPr kumimoji="0" lang="tr-TR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tr-T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tr-TR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tr-TR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tr-TR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tr-TR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tr-TR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tr-TR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tr-TR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tr-TR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tr-T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tr-T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tr-TR" sz="1800"/>
            </a:lvl6pPr>
            <a:lvl7pPr eaLnBrk="1" latinLnBrk="0" hangingPunct="1">
              <a:defRPr kumimoji="0" lang="tr-TR" sz="1800"/>
            </a:lvl7pPr>
            <a:lvl8pPr eaLnBrk="1" latinLnBrk="0" hangingPunct="1">
              <a:defRPr kumimoji="0" lang="tr-TR" sz="1800"/>
            </a:lvl8pPr>
            <a:lvl9pPr eaLnBrk="1" latinLnBrk="0" hangingPunct="1">
              <a:defRPr kumimoji="0" lang="tr-TR" sz="1800"/>
            </a:lvl9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tr-TR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tr-TR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tr-TR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tr-T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tr-T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tr-TR" sz="1800"/>
            </a:lvl6pPr>
            <a:lvl7pPr eaLnBrk="1" latinLnBrk="0" hangingPunct="1">
              <a:defRPr kumimoji="0" lang="tr-TR" sz="1800"/>
            </a:lvl7pPr>
            <a:lvl8pPr eaLnBrk="1" latinLnBrk="0" hangingPunct="1">
              <a:defRPr kumimoji="0" lang="tr-TR" sz="1800"/>
            </a:lvl8pPr>
            <a:lvl9pPr eaLnBrk="1" latinLnBrk="0" hangingPunct="1">
              <a:defRPr kumimoji="0" lang="tr-TR" sz="1800"/>
            </a:lvl9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tr-TR"/>
              <a:pPr/>
              <a:t>11.12.2019</a:t>
            </a:fld>
            <a:endParaRPr kumimoji="0"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/>
              <a:pPr/>
              <a:t>‹#›</a:t>
            </a:fld>
            <a:endParaRPr kumimoji="0"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tr-TR"/>
              <a:pPr/>
              <a:t>11.12.2019</a:t>
            </a:fld>
            <a:endParaRPr kumimoji="0"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bg1"/>
                </a:solidFill>
              </a:defRPr>
            </a:lvl1pPr>
          </a:lstStyle>
          <a:p>
            <a:endParaRPr kumimoji="0"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/>
              <a:pPr/>
              <a:t>‹#›</a:t>
            </a:fld>
            <a:endParaRPr kumimoji="0" lang="tr-TR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tr-TR"/>
            </a:lvl1pPr>
          </a:lstStyle>
          <a:p>
            <a:pPr eaLnBrk="1" latinLnBrk="0" hangingPunct="1"/>
            <a:r>
              <a:rPr lang="tr-TR" smtClean="0"/>
              <a:t>Asıl başlık stili için tıklatın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alnızca Başlık: Vurgu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tr-TR"/>
              <a:pPr/>
              <a:t>11.12.2019</a:t>
            </a:fld>
            <a:endParaRPr kumimoji="0"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/>
              <a:pPr/>
              <a:t>‹#›</a:t>
            </a:fld>
            <a:endParaRPr kumimoji="0" lang="tr-TR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tr-TR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Ana başlık stilini düzenlemek için tıklatın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tr-TR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tr-TR" sz="2000" b="1"/>
            </a:lvl2pPr>
            <a:lvl3pPr marL="914400" indent="0" eaLnBrk="1" latinLnBrk="0" hangingPunct="1">
              <a:buNone/>
              <a:defRPr kumimoji="0" lang="tr-TR" sz="1800" b="1"/>
            </a:lvl3pPr>
            <a:lvl4pPr marL="1371600" indent="0" eaLnBrk="1" latinLnBrk="0" hangingPunct="1">
              <a:buNone/>
              <a:defRPr kumimoji="0" lang="tr-TR" sz="1600" b="1"/>
            </a:lvl4pPr>
            <a:lvl5pPr marL="1828800" indent="0" eaLnBrk="1" latinLnBrk="0" hangingPunct="1">
              <a:buNone/>
              <a:defRPr kumimoji="0" lang="tr-TR" sz="1600" b="1"/>
            </a:lvl5pPr>
            <a:lvl6pPr marL="2286000" indent="0" eaLnBrk="1" latinLnBrk="0" hangingPunct="1">
              <a:buNone/>
              <a:defRPr kumimoji="0" lang="tr-TR" sz="1600" b="1"/>
            </a:lvl6pPr>
            <a:lvl7pPr marL="2743200" indent="0" eaLnBrk="1" latinLnBrk="0" hangingPunct="1">
              <a:buNone/>
              <a:defRPr kumimoji="0" lang="tr-TR" sz="1600" b="1"/>
            </a:lvl7pPr>
            <a:lvl8pPr marL="3200400" indent="0" eaLnBrk="1" latinLnBrk="0" hangingPunct="1">
              <a:buNone/>
              <a:defRPr kumimoji="0" lang="tr-TR" sz="1600" b="1"/>
            </a:lvl8pPr>
            <a:lvl9pPr marL="3657600" indent="0" eaLnBrk="1" latinLnBrk="0" hangingPunct="1">
              <a:buNone/>
              <a:defRPr kumimoji="0" lang="tr-TR" sz="1600" b="1"/>
            </a:lvl9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şlık, Metinle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tr-TR"/>
              <a:pPr/>
              <a:t>11.12.2019</a:t>
            </a:fld>
            <a:endParaRPr kumimoji="0"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bg1"/>
                </a:solidFill>
              </a:defRPr>
            </a:lvl1pPr>
          </a:lstStyle>
          <a:p>
            <a:endParaRPr kumimoji="0"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/>
              <a:pPr/>
              <a:t>‹#›</a:t>
            </a:fld>
            <a:endParaRPr kumimoji="0" lang="tr-TR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tr-T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tr-TR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tr-TR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tr-TR" sz="1500"/>
              <a:t>Ana alt başlık stilini düzenlemek için tıklatın</a:t>
            </a:r>
            <a:endParaRPr kumimoji="0"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İçerik, Açıklamalı Alt Yazıyl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tr-TR" sz="2000" b="1"/>
            </a:lvl1pPr>
          </a:lstStyle>
          <a:p>
            <a:pPr eaLnBrk="1" latinLnBrk="0" hangingPunct="1"/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tr-TR" sz="2800">
                <a:solidFill>
                  <a:schemeClr val="bg1"/>
                </a:solidFill>
              </a:defRPr>
            </a:lvl1pPr>
            <a:lvl2pPr eaLnBrk="1" latinLnBrk="0" hangingPunct="1">
              <a:defRPr kumimoji="0" lang="tr-TR" sz="2800">
                <a:solidFill>
                  <a:schemeClr val="bg1"/>
                </a:solidFill>
              </a:defRPr>
            </a:lvl2pPr>
            <a:lvl3pPr eaLnBrk="1" latinLnBrk="0" hangingPunct="1">
              <a:defRPr kumimoji="0" lang="tr-TR" sz="2400">
                <a:solidFill>
                  <a:schemeClr val="bg1"/>
                </a:solidFill>
              </a:defRPr>
            </a:lvl3pPr>
            <a:lvl4pPr eaLnBrk="1" latinLnBrk="0" hangingPunct="1">
              <a:defRPr kumimoji="0" lang="tr-TR" sz="2000">
                <a:solidFill>
                  <a:schemeClr val="bg1"/>
                </a:solidFill>
              </a:defRPr>
            </a:lvl4pPr>
            <a:lvl5pPr eaLnBrk="1" latinLnBrk="0" hangingPunct="1">
              <a:defRPr kumimoji="0" lang="tr-TR" sz="2000">
                <a:solidFill>
                  <a:schemeClr val="bg1"/>
                </a:solidFill>
              </a:defRPr>
            </a:lvl5pPr>
            <a:lvl6pPr eaLnBrk="1" latinLnBrk="0" hangingPunct="1">
              <a:defRPr kumimoji="0" lang="tr-TR" sz="2000"/>
            </a:lvl6pPr>
            <a:lvl7pPr eaLnBrk="1" latinLnBrk="0" hangingPunct="1">
              <a:defRPr kumimoji="0" lang="tr-TR" sz="2000"/>
            </a:lvl7pPr>
            <a:lvl8pPr eaLnBrk="1" latinLnBrk="0" hangingPunct="1">
              <a:defRPr kumimoji="0" lang="tr-TR" sz="2000"/>
            </a:lvl8pPr>
            <a:lvl9pPr eaLnBrk="1" latinLnBrk="0" hangingPunct="1">
              <a:defRPr kumimoji="0" lang="tr-TR" sz="2000"/>
            </a:lvl9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tr-T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tr-TR" sz="1200"/>
            </a:lvl2pPr>
            <a:lvl3pPr marL="914400" indent="0" eaLnBrk="1" latinLnBrk="0" hangingPunct="1">
              <a:buNone/>
              <a:defRPr kumimoji="0" lang="tr-TR" sz="1000"/>
            </a:lvl3pPr>
            <a:lvl4pPr marL="1371600" indent="0" eaLnBrk="1" latinLnBrk="0" hangingPunct="1">
              <a:buNone/>
              <a:defRPr kumimoji="0" lang="tr-TR" sz="900"/>
            </a:lvl4pPr>
            <a:lvl5pPr marL="1828800" indent="0" eaLnBrk="1" latinLnBrk="0" hangingPunct="1">
              <a:buNone/>
              <a:defRPr kumimoji="0" lang="tr-TR" sz="900"/>
            </a:lvl5pPr>
            <a:lvl6pPr marL="2286000" indent="0" eaLnBrk="1" latinLnBrk="0" hangingPunct="1">
              <a:buNone/>
              <a:defRPr kumimoji="0" lang="tr-TR" sz="900"/>
            </a:lvl6pPr>
            <a:lvl7pPr marL="2743200" indent="0" eaLnBrk="1" latinLnBrk="0" hangingPunct="1">
              <a:buNone/>
              <a:defRPr kumimoji="0" lang="tr-TR" sz="900"/>
            </a:lvl7pPr>
            <a:lvl8pPr marL="3200400" indent="0" eaLnBrk="1" latinLnBrk="0" hangingPunct="1">
              <a:buNone/>
              <a:defRPr kumimoji="0" lang="tr-TR" sz="900"/>
            </a:lvl8pPr>
            <a:lvl9pPr marL="3657600" indent="0" eaLnBrk="1" latinLnBrk="0" hangingPunct="1">
              <a:buNone/>
              <a:defRPr kumimoji="0" lang="tr-TR" sz="900"/>
            </a:lvl9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tr-TR"/>
              <a:pPr/>
              <a:t>11.12.2019</a:t>
            </a:fld>
            <a:endParaRPr kumimoji="0"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bg1"/>
                </a:solidFill>
              </a:defRPr>
            </a:lvl1pPr>
          </a:lstStyle>
          <a:p>
            <a:endParaRPr kumimoji="0"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tr-T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/>
              <a:pPr/>
              <a:t>‹#›</a:t>
            </a:fld>
            <a:endParaRPr kumimoji="0"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tr-TR" smtClean="0"/>
              <a:t>Asıl başlık stili için tıklatın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tr-T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tr-TR"/>
              <a:pPr/>
              <a:t>11.12.2019</a:t>
            </a:fld>
            <a:endParaRPr kumimoji="0"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tr-T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tr-T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/>
              <a:pPr/>
              <a:t>‹#›</a:t>
            </a:fld>
            <a:endParaRPr kumimoji="0"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tr-T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tr-TR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tr-TR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tr-T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tr-T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tr-T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tr-T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tr-T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tr-T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tr-T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tr-TR"/>
      </a:defPPr>
      <a:lvl1pPr marL="0" algn="l" defTabSz="914400" rtl="0" eaLnBrk="1" latinLnBrk="0" hangingPunct="1">
        <a:defRPr kumimoji="0" lang="tr-T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tr-T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tr-T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tr-T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tr-T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tr-T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tr-T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tr-T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tr-T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148064" y="1304762"/>
            <a:ext cx="2376264" cy="756086"/>
          </a:xfrm>
        </p:spPr>
        <p:txBody>
          <a:bodyPr>
            <a:noAutofit/>
          </a:bodyPr>
          <a:lstStyle/>
          <a:p>
            <a:r>
              <a:rPr lang="tr-TR" sz="3200" b="1" i="1" dirty="0" smtClean="0"/>
              <a:t>OKUL BRİFİNG SUNUMU</a:t>
            </a:r>
            <a:endParaRPr lang="tr-TR" sz="3200" b="1" i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0034" y="3048000"/>
            <a:ext cx="6715172" cy="1828800"/>
          </a:xfrm>
        </p:spPr>
        <p:txBody>
          <a:bodyPr>
            <a:normAutofit fontScale="90000"/>
          </a:bodyPr>
          <a:lstStyle/>
          <a:p>
            <a:r>
              <a:rPr lang="tr-TR" sz="2400" b="0" dirty="0" smtClean="0">
                <a:solidFill>
                  <a:srgbClr val="262626"/>
                </a:solidFill>
              </a:rPr>
              <a:t/>
            </a:r>
            <a:br>
              <a:rPr lang="tr-TR" sz="2400" b="0" dirty="0" smtClean="0">
                <a:solidFill>
                  <a:srgbClr val="262626"/>
                </a:solidFill>
              </a:rPr>
            </a:br>
            <a:r>
              <a:rPr lang="tr-TR" sz="6000" b="0" dirty="0" smtClean="0">
                <a:solidFill>
                  <a:prstClr val="white"/>
                </a:solidFill>
              </a:rPr>
              <a:t>NİZİP ANADOLU LİSESİ</a:t>
            </a:r>
            <a:endParaRPr lang="tr-TR" sz="6000" b="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96" y="44624"/>
            <a:ext cx="3456104" cy="28083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7330424"/>
              </p:ext>
            </p:extLst>
          </p:nvPr>
        </p:nvGraphicFramePr>
        <p:xfrm>
          <a:off x="288473" y="692696"/>
          <a:ext cx="8531999" cy="4938416"/>
        </p:xfrm>
        <a:graphic>
          <a:graphicData uri="http://schemas.openxmlformats.org/drawingml/2006/table">
            <a:tbl>
              <a:tblPr firstRow="1" firstCol="1" bandRow="1"/>
              <a:tblGrid>
                <a:gridCol w="1907263"/>
                <a:gridCol w="1656184"/>
                <a:gridCol w="1320147"/>
                <a:gridCol w="1200133"/>
                <a:gridCol w="1440161"/>
                <a:gridCol w="1008111"/>
              </a:tblGrid>
              <a:tr h="27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Branşı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Sayısı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Kadrolu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Görevlendirme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Toplam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Okul/Kurum Müdürü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Kimya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0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Müdür</a:t>
                      </a:r>
                      <a:r>
                        <a:rPr lang="tr-TR" sz="1600" b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Başyardımcısı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-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-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Müdür Yardımcısı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Matematik</a:t>
                      </a:r>
                      <a:endParaRPr lang="tr-TR" sz="16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1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Müdür Yardımcısı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Matematik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0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Müdür Yardımcısı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-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-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179512" y="76200"/>
            <a:ext cx="8659688" cy="685800"/>
          </a:xfrm>
        </p:spPr>
        <p:txBody>
          <a:bodyPr>
            <a:noAutofit/>
          </a:bodyPr>
          <a:lstStyle/>
          <a:p>
            <a:r>
              <a:rPr lang="tr-TR" sz="4000" dirty="0" smtClean="0"/>
              <a:t>Okul/Kurum Yönetici Durumu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xmlns="" val="479408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1375234"/>
              </p:ext>
            </p:extLst>
          </p:nvPr>
        </p:nvGraphicFramePr>
        <p:xfrm>
          <a:off x="214282" y="714355"/>
          <a:ext cx="8607330" cy="4905225"/>
        </p:xfrm>
        <a:graphic>
          <a:graphicData uri="http://schemas.openxmlformats.org/drawingml/2006/table">
            <a:tbl>
              <a:tblPr firstRow="1" firstCol="1" bandRow="1"/>
              <a:tblGrid>
                <a:gridCol w="1540441"/>
                <a:gridCol w="880258"/>
                <a:gridCol w="1231192"/>
                <a:gridCol w="2018150"/>
                <a:gridCol w="1721535"/>
                <a:gridCol w="1215754"/>
              </a:tblGrid>
              <a:tr h="484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BRANŞI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SAYISI</a:t>
                      </a:r>
                      <a:endParaRPr lang="tr-T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NORM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MEVCUDU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GÖREVLENDİRME</a:t>
                      </a:r>
                      <a:endParaRPr lang="tr-T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BAŞKA KURUMLARDA</a:t>
                      </a:r>
                      <a:endParaRPr lang="tr-T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ÜCRETLİ</a:t>
                      </a:r>
                      <a:endParaRPr lang="tr-T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02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effectLst/>
                          <a:latin typeface="Times New Roman"/>
                        </a:rPr>
                        <a:t>MATEMATİK</a:t>
                      </a:r>
                      <a:endParaRPr lang="tr-TR" sz="1000" dirty="0">
                        <a:effectLst/>
                        <a:latin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02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effectLst/>
                          <a:latin typeface="Times New Roman"/>
                        </a:rPr>
                        <a:t>TÜRK</a:t>
                      </a:r>
                      <a:r>
                        <a:rPr lang="tr-TR" sz="1000" baseline="0" dirty="0" smtClean="0">
                          <a:effectLst/>
                          <a:latin typeface="Times New Roman"/>
                        </a:rPr>
                        <a:t> DİL. VE  EDE.</a:t>
                      </a:r>
                      <a:endParaRPr lang="tr-TR" sz="1000" dirty="0">
                        <a:effectLst/>
                        <a:latin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02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effectLst/>
                          <a:latin typeface="Times New Roman"/>
                        </a:rPr>
                        <a:t>BİYOLOJİ</a:t>
                      </a:r>
                      <a:endParaRPr lang="tr-TR" sz="1000" dirty="0">
                        <a:effectLst/>
                        <a:latin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690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effectLst/>
                          <a:latin typeface="Times New Roman"/>
                        </a:rPr>
                        <a:t>İNGİLİZCE</a:t>
                      </a:r>
                      <a:endParaRPr lang="tr-TR" sz="1000" dirty="0">
                        <a:effectLst/>
                        <a:latin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02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effectLst/>
                          <a:latin typeface="Times New Roman"/>
                        </a:rPr>
                        <a:t>TARİH</a:t>
                      </a:r>
                      <a:endParaRPr lang="tr-TR" sz="1000" dirty="0">
                        <a:effectLst/>
                        <a:latin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02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effectLst/>
                          <a:latin typeface="Times New Roman"/>
                        </a:rPr>
                        <a:t>ALMANCA</a:t>
                      </a:r>
                      <a:endParaRPr lang="tr-TR" sz="1000" dirty="0">
                        <a:effectLst/>
                        <a:latin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1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02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effectLst/>
                          <a:latin typeface="Times New Roman"/>
                        </a:rPr>
                        <a:t>BEDEN EĞİTİMİ</a:t>
                      </a:r>
                      <a:endParaRPr lang="tr-TR" sz="1000" dirty="0">
                        <a:effectLst/>
                        <a:latin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02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effectLst/>
                          <a:latin typeface="Times New Roman"/>
                        </a:rPr>
                        <a:t>REHBERLİK</a:t>
                      </a:r>
                      <a:endParaRPr lang="tr-TR" sz="1000" dirty="0">
                        <a:effectLst/>
                        <a:latin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02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effectLst/>
                          <a:latin typeface="Times New Roman"/>
                        </a:rPr>
                        <a:t>KİMYA</a:t>
                      </a:r>
                      <a:endParaRPr lang="tr-TR" sz="1000" dirty="0">
                        <a:effectLst/>
                        <a:latin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02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effectLst/>
                          <a:latin typeface="Times New Roman"/>
                        </a:rPr>
                        <a:t>FİZİK</a:t>
                      </a:r>
                      <a:endParaRPr lang="tr-TR" sz="1000" dirty="0">
                        <a:effectLst/>
                        <a:latin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02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effectLst/>
                          <a:latin typeface="Times New Roman"/>
                        </a:rPr>
                        <a:t>COĞRAFYA</a:t>
                      </a:r>
                      <a:endParaRPr lang="tr-TR" sz="1000" dirty="0">
                        <a:effectLst/>
                        <a:latin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345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effectLst/>
                          <a:latin typeface="Times New Roman"/>
                        </a:rPr>
                        <a:t>DİN KÜL. AHL. BİL.</a:t>
                      </a:r>
                      <a:endParaRPr lang="tr-TR" sz="1000" dirty="0">
                        <a:effectLst/>
                        <a:latin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02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effectLst/>
                          <a:latin typeface="Times New Roman"/>
                        </a:rPr>
                        <a:t>MÜZİK</a:t>
                      </a:r>
                      <a:endParaRPr lang="tr-TR" sz="1000" dirty="0">
                        <a:effectLst/>
                        <a:latin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02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effectLst/>
                          <a:latin typeface="Times New Roman"/>
                        </a:rPr>
                        <a:t>FELSEFE</a:t>
                      </a:r>
                      <a:endParaRPr lang="tr-TR" sz="1000" dirty="0">
                        <a:effectLst/>
                        <a:latin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9" marR="5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79512" y="76200"/>
            <a:ext cx="8659688" cy="6858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200" dirty="0" smtClean="0">
                <a:ea typeface="Times New Roman"/>
                <a:cs typeface="Times New Roman"/>
              </a:rPr>
              <a:t>Okul/Kurum Öğretmen Durumu</a:t>
            </a:r>
            <a:endParaRPr lang="tr-TR" sz="2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0825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3926412"/>
              </p:ext>
            </p:extLst>
          </p:nvPr>
        </p:nvGraphicFramePr>
        <p:xfrm>
          <a:off x="323528" y="764704"/>
          <a:ext cx="8531999" cy="4932000"/>
        </p:xfrm>
        <a:graphic>
          <a:graphicData uri="http://schemas.openxmlformats.org/drawingml/2006/table">
            <a:tbl>
              <a:tblPr firstRow="1" firstCol="1" bandRow="1"/>
              <a:tblGrid>
                <a:gridCol w="1706029"/>
                <a:gridCol w="1706029"/>
                <a:gridCol w="1706029"/>
                <a:gridCol w="1706956"/>
                <a:gridCol w="1706956"/>
              </a:tblGrid>
              <a:tr h="493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PERSONEL</a:t>
                      </a:r>
                      <a:endParaRPr lang="tr-T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MEVCUT</a:t>
                      </a:r>
                      <a:endParaRPr lang="tr-T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KADROLU</a:t>
                      </a:r>
                      <a:endParaRPr lang="tr-T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İHTİYAÇ</a:t>
                      </a:r>
                      <a:endParaRPr lang="tr-T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TOPLAM</a:t>
                      </a:r>
                      <a:endParaRPr lang="tr-T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Memur/VHKİ</a:t>
                      </a:r>
                      <a:endParaRPr lang="tr-TR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tr-TR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tr-TR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tr-TR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Teknisyen</a:t>
                      </a:r>
                      <a:endParaRPr lang="tr-TR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Hizmetli</a:t>
                      </a:r>
                      <a:endParaRPr lang="tr-TR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Belediyeden Gelen / İŞKUR</a:t>
                      </a:r>
                      <a:endParaRPr lang="tr-TR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Diğer</a:t>
                      </a:r>
                      <a:endParaRPr lang="tr-TR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79512" y="76200"/>
            <a:ext cx="8659688" cy="6858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200" dirty="0" smtClean="0">
                <a:ea typeface="Times New Roman"/>
                <a:cs typeface="Times New Roman"/>
              </a:rPr>
              <a:t>Yardımcı Personel Durumu</a:t>
            </a:r>
            <a:endParaRPr lang="tr-TR" sz="2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7516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59728" y="1531434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0" b="1">
                <a:solidFill>
                  <a:srgbClr val="2A7A9E">
                    <a:alpha val="40000"/>
                  </a:srgbClr>
                </a:solidFill>
                <a:cs typeface="Arial" pitchFamily="34" charset="0"/>
              </a:rPr>
              <a:t>2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tr-TR" sz="4000" spc="60" dirty="0"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rPr>
              <a:t>Öğrenci ve Eğitim Durumu</a:t>
            </a:r>
            <a:endParaRPr lang="tr-TR" sz="4000" dirty="0"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tr-TR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414867"/>
            <a:ext cx="9144001" cy="457200"/>
          </a:xfrm>
        </p:spPr>
        <p:txBody>
          <a:bodyPr>
            <a:noAutofit/>
          </a:bodyPr>
          <a:lstStyle/>
          <a:p>
            <a:r>
              <a:rPr lang="tr-TR" dirty="0">
                <a:solidFill>
                  <a:prstClr val="white"/>
                </a:solidFill>
              </a:rPr>
              <a:t>     ÖĞRENCİ DURUMU</a:t>
            </a:r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1260747"/>
              </p:ext>
            </p:extLst>
          </p:nvPr>
        </p:nvGraphicFramePr>
        <p:xfrm>
          <a:off x="179512" y="1115104"/>
          <a:ext cx="8750205" cy="4957099"/>
        </p:xfrm>
        <a:graphic>
          <a:graphicData uri="http://schemas.openxmlformats.org/drawingml/2006/table">
            <a:tbl>
              <a:tblPr firstRow="1" firstCol="1" bandRow="1"/>
              <a:tblGrid>
                <a:gridCol w="1457893"/>
                <a:gridCol w="729421"/>
                <a:gridCol w="729421"/>
                <a:gridCol w="1457893"/>
                <a:gridCol w="1457893"/>
                <a:gridCol w="1458842"/>
                <a:gridCol w="1458842"/>
              </a:tblGrid>
              <a:tr h="70815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Sınıf </a:t>
                      </a:r>
                      <a:endParaRPr lang="tr-T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ÖĞRENCİ</a:t>
                      </a:r>
                      <a:endParaRPr lang="tr-T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ŞUBE</a:t>
                      </a:r>
                      <a:endParaRPr lang="tr-TR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DERSLİK</a:t>
                      </a:r>
                      <a:endParaRPr lang="tr-TR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DEVAMSIZ</a:t>
                      </a:r>
                      <a:endParaRPr lang="tr-TR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ÖZEL EĞİTİM</a:t>
                      </a:r>
                      <a:endParaRPr lang="tr-TR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8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</a:t>
                      </a:r>
                      <a:endParaRPr lang="tr-T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tr-TR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08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9.SINIF</a:t>
                      </a:r>
                      <a:endParaRPr lang="tr-T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124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8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10.SINIF</a:t>
                      </a:r>
                      <a:endParaRPr lang="tr-T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77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8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11.SINIF</a:t>
                      </a:r>
                      <a:endParaRPr lang="tr-T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8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12.SINIF</a:t>
                      </a:r>
                      <a:endParaRPr lang="tr-T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8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TOPLAM</a:t>
                      </a:r>
                      <a:endParaRPr lang="tr-T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250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300</a:t>
                      </a: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414867"/>
            <a:ext cx="9144001" cy="457200"/>
          </a:xfrm>
        </p:spPr>
        <p:txBody>
          <a:bodyPr>
            <a:noAutofit/>
          </a:bodyPr>
          <a:lstStyle/>
          <a:p>
            <a:r>
              <a:rPr lang="tr-TR" dirty="0">
                <a:solidFill>
                  <a:prstClr val="white"/>
                </a:solidFill>
              </a:rPr>
              <a:t>     </a:t>
            </a:r>
            <a:r>
              <a:rPr lang="tr-TR" dirty="0" smtClean="0">
                <a:solidFill>
                  <a:prstClr val="white"/>
                </a:solidFill>
              </a:rPr>
              <a:t>TAŞIMALI ÖĞRENCİ DURUMU</a:t>
            </a:r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9303718"/>
              </p:ext>
            </p:extLst>
          </p:nvPr>
        </p:nvGraphicFramePr>
        <p:xfrm>
          <a:off x="251520" y="980728"/>
          <a:ext cx="8640002" cy="5400600"/>
        </p:xfrm>
        <a:graphic>
          <a:graphicData uri="http://schemas.openxmlformats.org/drawingml/2006/table">
            <a:tbl>
              <a:tblPr firstRow="1" firstCol="1" bandRow="1"/>
              <a:tblGrid>
                <a:gridCol w="2232248"/>
                <a:gridCol w="1320147"/>
                <a:gridCol w="1320147"/>
                <a:gridCol w="1320147"/>
                <a:gridCol w="2447313"/>
              </a:tblGrid>
              <a:tr h="1368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ÖĞRETİM YILI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KIZ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ERKEK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TOPLAM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TAŞINAN OKUL / TAŞIMA YAPILAN OKUL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7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2015-2016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Nizip Anadolu Lisesi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7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2016-2017</a:t>
                      </a:r>
                      <a:endParaRPr lang="tr-TR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Nizip Anadolu Lisesi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7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2017-2018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Nizip Anadolu Lisesi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27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2018-2019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Nizip Anadolu Lisesi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5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2019-2020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76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Nizip Anadolu Lisesi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2902908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414867"/>
            <a:ext cx="9144001" cy="457200"/>
          </a:xfrm>
        </p:spPr>
        <p:txBody>
          <a:bodyPr>
            <a:noAutofit/>
          </a:bodyPr>
          <a:lstStyle/>
          <a:p>
            <a:r>
              <a:rPr lang="tr-TR" dirty="0">
                <a:solidFill>
                  <a:prstClr val="white"/>
                </a:solidFill>
              </a:rPr>
              <a:t>     EĞİTİM ÖĞRETİME YARDIMCI FAALİYETLER</a:t>
            </a:r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2307250"/>
              </p:ext>
            </p:extLst>
          </p:nvPr>
        </p:nvGraphicFramePr>
        <p:xfrm>
          <a:off x="179512" y="1115107"/>
          <a:ext cx="8532000" cy="5040000"/>
        </p:xfrm>
        <a:graphic>
          <a:graphicData uri="http://schemas.openxmlformats.org/drawingml/2006/table">
            <a:tbl>
              <a:tblPr firstRow="1" firstCol="1" bandRow="1"/>
              <a:tblGrid>
                <a:gridCol w="4032448"/>
                <a:gridCol w="4499552"/>
              </a:tblGrid>
              <a:tr h="144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FAALİYET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SAYISI</a:t>
                      </a:r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/ AÇIKLAMA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OKULDAKİ SPORTİF 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TAKIMLAR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Futsal</a:t>
                      </a:r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/Voleybol/Badminton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Ragbi</a:t>
                      </a:r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/</a:t>
                      </a:r>
                      <a:r>
                        <a:rPr kumimoji="0" lang="tr-TR" sz="18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Softball</a:t>
                      </a:r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kumimoji="0" lang="tr-TR" sz="18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Beyzbol</a:t>
                      </a:r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/Masa Tenisi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OKULDA YÜRÜTÜLEN 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EGZERSİZLER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Tiyatro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OKULDA AÇILAN 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KURSLAR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Yetiştirici ve destekleyici kurslar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OKULDA BULUNAN SOSYAL 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KULÜPLER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 adet 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OKULDA YÜRÜTÜLEN 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PROJELER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GENAP-BEN</a:t>
                      </a:r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OKUYORUM GAZİANTEP OKUYOR-SPOR ŞEHRİ GAZİANTEP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2533684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5000">
                <a:srgbClr val="84D830"/>
              </a:gs>
              <a:gs pos="48000">
                <a:srgbClr val="7BCF27"/>
              </a:gs>
              <a:gs pos="100000">
                <a:srgbClr val="56901C"/>
              </a:gs>
            </a:gsLst>
            <a:path path="circle">
              <a:fillToRect l="50000" t="50000" r="50000" b="50000"/>
            </a:path>
            <a:tileRect/>
          </a:gra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57868" y="1592766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0" b="1">
                <a:solidFill>
                  <a:srgbClr val="65B131">
                    <a:alpha val="64000"/>
                  </a:srgbClr>
                </a:solidFill>
                <a:cs typeface="Arial" pitchFamily="34" charset="0"/>
              </a:rPr>
              <a:t>3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tr-TR" sz="4000" b="0" cap="none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BAŞARILAR - </a:t>
            </a:r>
            <a:r>
              <a:rPr lang="tr-TR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İHTİYAÇLAR</a:t>
            </a:r>
            <a:endParaRPr lang="tr-TR" sz="2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ts val="0"/>
              </a:spcBef>
            </a:pPr>
            <a:endParaRPr lang="tr-TR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414867"/>
            <a:ext cx="9144001" cy="457200"/>
          </a:xfrm>
        </p:spPr>
        <p:txBody>
          <a:bodyPr>
            <a:noAutofit/>
          </a:bodyPr>
          <a:lstStyle/>
          <a:p>
            <a:r>
              <a:rPr lang="tr-TR" dirty="0">
                <a:solidFill>
                  <a:prstClr val="white"/>
                </a:solidFill>
              </a:rPr>
              <a:t>     OKUL TÜRLERİNE GÖRE YERLEŞEN ÖĞRENCİ SAYISI</a:t>
            </a:r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6256875"/>
              </p:ext>
            </p:extLst>
          </p:nvPr>
        </p:nvGraphicFramePr>
        <p:xfrm>
          <a:off x="251520" y="1115107"/>
          <a:ext cx="8535324" cy="5385731"/>
        </p:xfrm>
        <a:graphic>
          <a:graphicData uri="http://schemas.openxmlformats.org/drawingml/2006/table">
            <a:tbl>
              <a:tblPr firstRow="1" firstCol="1" bandRow="1"/>
              <a:tblGrid>
                <a:gridCol w="3640828"/>
                <a:gridCol w="1223624"/>
                <a:gridCol w="1223624"/>
                <a:gridCol w="1223624"/>
                <a:gridCol w="1223624"/>
              </a:tblGrid>
              <a:tr h="551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OKUL TÜRÜ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2016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2017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2018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2019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4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TIP</a:t>
                      </a:r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FAKÜLTESİ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4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İLAHİYAT FAKÜLTESİ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4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MÜHENDİSLİK FAKÜLTESİ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4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EĞİTİM FAKÜLTESİ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4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FEN EDEBİYAT FAKÜLTESİ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4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AÇIKÖĞRETİM FAKÜLTESİ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4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İKİ YILLIK EĞİTİMLER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4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DİĞER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1111946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414867"/>
            <a:ext cx="9144001" cy="457200"/>
          </a:xfrm>
        </p:spPr>
        <p:txBody>
          <a:bodyPr>
            <a:noAutofit/>
          </a:bodyPr>
          <a:lstStyle/>
          <a:p>
            <a:r>
              <a:rPr lang="tr-TR" dirty="0">
                <a:solidFill>
                  <a:prstClr val="white"/>
                </a:solidFill>
              </a:rPr>
              <a:t>     </a:t>
            </a:r>
            <a:r>
              <a:rPr lang="tr-TR" dirty="0"/>
              <a:t>OKULUN TEMEL SORUNLARI VE ÇÖZÜM ÖNERİLERİ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3036895"/>
              </p:ext>
            </p:extLst>
          </p:nvPr>
        </p:nvGraphicFramePr>
        <p:xfrm>
          <a:off x="251520" y="1115107"/>
          <a:ext cx="8640000" cy="5220000"/>
        </p:xfrm>
        <a:graphic>
          <a:graphicData uri="http://schemas.openxmlformats.org/drawingml/2006/table">
            <a:tbl>
              <a:tblPr firstRow="1" firstCol="1" bandRow="1"/>
              <a:tblGrid>
                <a:gridCol w="2959318"/>
                <a:gridCol w="5680682"/>
              </a:tblGrid>
              <a:tr h="652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SORUN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Fiziki ihtiyaçlar( dış cephe </a:t>
                      </a:r>
                      <a:r>
                        <a:rPr kumimoji="0" lang="tr-TR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boyası,spor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salonu, genel</a:t>
                      </a:r>
                      <a:r>
                        <a:rPr kumimoji="0" lang="tr-TR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onarım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tr-TR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vs</a:t>
                      </a: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2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ÇÖZÜM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Yeterli ödenek tahsisi</a:t>
                      </a: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2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SORUN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2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ÇÖZÜM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2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SORUN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2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ÇÖZÜM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2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SORUN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2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ÇÖZÜM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tr-TR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793480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052" y="424857"/>
            <a:ext cx="7924800" cy="70788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sz="4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Nizip Anadolu </a:t>
            </a:r>
            <a:r>
              <a:rPr lang="tr-T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Lisesi Sunumu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936809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711" y="5127978"/>
            <a:ext cx="7973935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tr-T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tr-T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>
                <a:solidFill>
                  <a:srgbClr val="FF6600"/>
                </a:solidFill>
              </a:rPr>
              <a:t>          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50711" y="1557456"/>
            <a:ext cx="2068689" cy="2708434"/>
            <a:chOff x="750711" y="1557456"/>
            <a:chExt cx="2068689" cy="2708434"/>
          </a:xfrm>
        </p:grpSpPr>
        <p:sp>
          <p:nvSpPr>
            <p:cNvPr id="6" name="Oval 5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/>
                <a:t>          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21392" y="1557456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7000" b="1" dirty="0" smtClean="0">
                  <a:solidFill>
                    <a:srgbClr val="F26200">
                      <a:alpha val="40000"/>
                    </a:srgbClr>
                  </a:solidFill>
                  <a:latin typeface="+mj-lt"/>
                  <a:cs typeface="Arial" pitchFamily="34" charset="0"/>
                </a:rPr>
                <a:t>1</a:t>
              </a:r>
              <a:endParaRPr lang="tr-TR" sz="17000" b="1" dirty="0">
                <a:solidFill>
                  <a:srgbClr val="F26200">
                    <a:alpha val="40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07328" y="199235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/>
                <a:t>      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0711" y="2422610"/>
              <a:ext cx="2068689" cy="978126"/>
            </a:xfrm>
            <a:prstGeom prst="rect">
              <a:avLst/>
            </a:prstGeom>
            <a:noFill/>
          </p:spPr>
          <p:txBody>
            <a:bodyPr wrap="square" rtlCol="0" anchor="ctr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tr-TR" sz="2400" b="1" spc="60" dirty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  <a:p>
              <a:pPr algn="ctr">
                <a:lnSpc>
                  <a:spcPct val="80000"/>
                </a:lnSpc>
              </a:pPr>
              <a:r>
                <a:rPr lang="tr-TR" sz="24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Genel ve Fiziki Bilgiler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543300" y="1591943"/>
            <a:ext cx="2057400" cy="2708434"/>
            <a:chOff x="3543300" y="1591943"/>
            <a:chExt cx="2057400" cy="2708434"/>
          </a:xfrm>
        </p:grpSpPr>
        <p:sp>
          <p:nvSpPr>
            <p:cNvPr id="4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/>
                <a:t>            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33968" y="1591943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7000" b="1">
                  <a:solidFill>
                    <a:srgbClr val="2A7A9E">
                      <a:alpha val="40000"/>
                    </a:srgbClr>
                  </a:solidFill>
                  <a:latin typeface="+mj-lt"/>
                  <a:cs typeface="Arial" pitchFamily="34" charset="0"/>
                </a:rPr>
                <a:t>2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3782124" y="198863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/>
                <a:t>      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77988" y="2653062"/>
              <a:ext cx="1931160" cy="943639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tr-TR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Öğrenci ve Eğitim Durumu</a:t>
              </a:r>
              <a:endParaRPr lang="tr-TR" sz="23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24600" y="1587511"/>
            <a:ext cx="2057400" cy="2708434"/>
            <a:chOff x="6324600" y="1587511"/>
            <a:chExt cx="2057400" cy="2708434"/>
          </a:xfrm>
        </p:grpSpPr>
        <p:sp>
          <p:nvSpPr>
            <p:cNvPr id="5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/>
                <a:t>           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21604" y="1587511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7000" b="1">
                  <a:solidFill>
                    <a:srgbClr val="65B131">
                      <a:alpha val="64000"/>
                    </a:srgbClr>
                  </a:solidFill>
                  <a:latin typeface="+mj-lt"/>
                  <a:cs typeface="Arial" pitchFamily="34" charset="0"/>
                </a:rPr>
                <a:t>3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6569928" y="2005362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/>
                <a:t>      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87720" y="2521318"/>
              <a:ext cx="1931160" cy="922050"/>
            </a:xfrm>
            <a:prstGeom prst="rect">
              <a:avLst/>
            </a:prstGeom>
            <a:noFill/>
          </p:spPr>
          <p:txBody>
            <a:bodyPr wrap="square" rtlCol="0">
              <a:normAutofit lnSpcReduction="10000"/>
            </a:bodyPr>
            <a:lstStyle/>
            <a:p>
              <a:pPr algn="ctr">
                <a:lnSpc>
                  <a:spcPct val="80000"/>
                </a:lnSpc>
              </a:pPr>
              <a:endParaRPr lang="tr-TR" sz="2300" b="1" spc="60" dirty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  <a:p>
              <a:pPr algn="ctr">
                <a:lnSpc>
                  <a:spcPct val="80000"/>
                </a:lnSpc>
              </a:pPr>
              <a:r>
                <a:rPr lang="tr-TR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Başarılar, İhtiyaçlar</a:t>
              </a:r>
              <a:endParaRPr lang="tr-TR" sz="23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7037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 lang="tr-TR"/>
            </a:pPr>
            <a:r>
              <a:rPr lang="tr-TR" sz="4400">
                <a:solidFill>
                  <a:srgbClr val="92D050"/>
                </a:solidFill>
              </a:rPr>
              <a:t/>
            </a:r>
            <a:br>
              <a:rPr lang="tr-TR" sz="4400">
                <a:solidFill>
                  <a:srgbClr val="92D050"/>
                </a:solidFill>
              </a:rPr>
            </a:br>
            <a:r>
              <a:rPr lang="tr-TR" sz="5600" b="1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İletiniz Nedir?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28600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tr-TR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tr-TR" sz="5600"/>
              <a:t/>
            </a:r>
            <a:br>
              <a:rPr lang="tr-TR" sz="5600"/>
            </a:br>
            <a:r>
              <a:rPr lang="tr-TR" sz="5600" smtClean="0">
                <a:solidFill>
                  <a:schemeClr val="bg1"/>
                </a:solidFill>
              </a:rPr>
              <a:t>Teşekkür Ederim.</a:t>
            </a:r>
            <a:endParaRPr lang="tr-TR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4257" y="721826"/>
            <a:ext cx="2170111" cy="180842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tr-TR" sz="4000" spc="60" dirty="0"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rPr>
              <a:t>Genel </a:t>
            </a:r>
            <a:r>
              <a:rPr lang="tr-TR" sz="4000" spc="60" dirty="0" smtClean="0"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rPr>
              <a:t>VE FİZİKİ Bİlgİler</a:t>
            </a:r>
            <a:endParaRPr lang="tr-TR" sz="4000" spc="60" dirty="0"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endParaRPr lang="tr-TR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1392" y="1557456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0" b="1" dirty="0">
                <a:solidFill>
                  <a:srgbClr val="F26200">
                    <a:alpha val="40000"/>
                  </a:srgbClr>
                </a:solidFill>
                <a:cs typeface="Arial" pitchFamily="34" charset="0"/>
              </a:rPr>
              <a:t>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title"/>
          </p:nvPr>
        </p:nvSpPr>
        <p:spPr>
          <a:xfrm>
            <a:off x="323528" y="76200"/>
            <a:ext cx="8515672" cy="6858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tr-TR" dirty="0"/>
              <a:t>Okul / Kurum Bilgileri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4951023"/>
              </p:ext>
            </p:extLst>
          </p:nvPr>
        </p:nvGraphicFramePr>
        <p:xfrm>
          <a:off x="17374" y="764698"/>
          <a:ext cx="8928992" cy="4990931"/>
        </p:xfrm>
        <a:graphic>
          <a:graphicData uri="http://schemas.openxmlformats.org/drawingml/2006/table">
            <a:tbl>
              <a:tblPr firstRow="1" firstCol="1" bandRow="1"/>
              <a:tblGrid>
                <a:gridCol w="3089698"/>
                <a:gridCol w="5839294"/>
              </a:tblGrid>
              <a:tr h="319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OKUL /KURUM ADI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Nizip Anadolu Lisesi</a:t>
                      </a:r>
                      <a:endParaRPr lang="tr-T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OKUL /KURUM MÜDÜRÜ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Aydın BENK</a:t>
                      </a:r>
                      <a:endParaRPr lang="tr-T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MÜDÜR YARD.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Ceyda</a:t>
                      </a:r>
                      <a:r>
                        <a:rPr lang="tr-TR" sz="1600" b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KARACA-İsmail YILDIZ</a:t>
                      </a:r>
                      <a:endParaRPr lang="tr-TR" b="1" dirty="0"/>
                    </a:p>
                  </a:txBody>
                  <a:tcPr marL="54758" marR="54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OKUL-AİLE BRL.BŞK.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Mehmet KILIÇASLAN</a:t>
                      </a:r>
                      <a:endParaRPr lang="tr-T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OKUL /KURUM </a:t>
                      </a: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ADRESİ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Nizip Cad. Bayraktar Sok. No1 Nizip/Gaziantep</a:t>
                      </a: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OKUL /KURUM TELEFONU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tr-TR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0342 517 96 00</a:t>
                      </a:r>
                      <a:endParaRPr lang="tr-T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FAKS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tr-TR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0342 517 96 01</a:t>
                      </a:r>
                      <a:endParaRPr lang="tr-T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E-POSTA ADRESİ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6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974889@</a:t>
                      </a:r>
                      <a:r>
                        <a:rPr lang="tr-TR" sz="1600" b="1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meb</a:t>
                      </a:r>
                      <a:r>
                        <a:rPr lang="tr-TR" sz="16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.k12.tr</a:t>
                      </a:r>
                      <a:endParaRPr lang="tr-T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WEB ADRESİ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6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http://nizipanadolulisesi.meb.k12.tr/</a:t>
                      </a:r>
                      <a:endParaRPr lang="tr-T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VERGİ NUMARASI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ÖĞRETİM ŞEKLİ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Normal</a:t>
                      </a:r>
                      <a:r>
                        <a:rPr lang="tr-TR" sz="1600" b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eğitim</a:t>
                      </a:r>
                      <a:endParaRPr lang="tr-T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HİZMETE GİRİŞ </a:t>
                      </a: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TARİHİ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tr-T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YÜZÖLÇÜMÜ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ISINMA DURUMU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Doğal</a:t>
                      </a:r>
                      <a:r>
                        <a:rPr lang="tr-TR" sz="1600" b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Gaz</a:t>
                      </a:r>
                      <a:endParaRPr lang="tr-T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VARSA KARDEŞ OKULU/KURUMU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-----</a:t>
                      </a:r>
                      <a:endParaRPr lang="tr-T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58" marR="54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1"/>
          <p:cNvSpPr>
            <a:spLocks noGrp="1"/>
          </p:cNvSpPr>
          <p:nvPr>
            <p:ph type="title"/>
          </p:nvPr>
        </p:nvSpPr>
        <p:spPr>
          <a:xfrm>
            <a:off x="179512" y="76200"/>
            <a:ext cx="8659688" cy="6858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Okulumuzdan Resimler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32241505"/>
              </p:ext>
            </p:extLst>
          </p:nvPr>
        </p:nvGraphicFramePr>
        <p:xfrm>
          <a:off x="323528" y="764704"/>
          <a:ext cx="8496944" cy="4968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472"/>
                <a:gridCol w="4248472"/>
              </a:tblGrid>
              <a:tr h="248427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Yüksekten Okul</a:t>
                      </a:r>
                      <a:endParaRPr lang="tr-T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Okul Bahçesi</a:t>
                      </a:r>
                      <a:endParaRPr lang="tr-T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48427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Ön</a:t>
                      </a:r>
                      <a:r>
                        <a:rPr lang="tr-TR" baseline="0" dirty="0" smtClean="0"/>
                        <a:t> Cephe</a:t>
                      </a:r>
                      <a:endParaRPr lang="tr-T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Genel Görünüm</a:t>
                      </a:r>
                      <a:endParaRPr lang="tr-T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980728"/>
            <a:ext cx="3089920" cy="205093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3356992"/>
            <a:ext cx="3456384" cy="229417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9039" y="885137"/>
            <a:ext cx="3377952" cy="2242116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8044" y="3456847"/>
            <a:ext cx="3305944" cy="219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1373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1"/>
          <p:cNvSpPr>
            <a:spLocks noGrp="1"/>
          </p:cNvSpPr>
          <p:nvPr>
            <p:ph type="title"/>
          </p:nvPr>
        </p:nvSpPr>
        <p:spPr>
          <a:xfrm>
            <a:off x="179512" y="76200"/>
            <a:ext cx="8659688" cy="6858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       Vizyonumuz      -     Misyonumuz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39423483"/>
              </p:ext>
            </p:extLst>
          </p:nvPr>
        </p:nvGraphicFramePr>
        <p:xfrm>
          <a:off x="323528" y="764704"/>
          <a:ext cx="8532000" cy="49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6000"/>
                <a:gridCol w="4266000"/>
              </a:tblGrid>
              <a:tr h="730648"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/>
                        <a:t>VİZYONUMUZ</a:t>
                      </a:r>
                      <a:endParaRPr lang="tr-TR" u="sng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u="sng" dirty="0" smtClean="0"/>
                        <a:t>MİSYONUMUZ</a:t>
                      </a:r>
                      <a:endParaRPr lang="tr-TR" u="sng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201352">
                <a:tc>
                  <a:txBody>
                    <a:bodyPr/>
                    <a:lstStyle/>
                    <a:p>
                      <a:pPr algn="just"/>
                      <a:endParaRPr kumimoji="0" lang="tr-TR" sz="18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tr-TR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Vizyon, ideallerimiz , hatta ulaşacağımızı düşünmediğimiz hayallerimizdir. Vizyon, yönümüzü belirler, hedeflerimizden saptığımızda bize yol gösterir. Türk Milli Eğitiminin amaçları ışığında; dünü , bugünü ve geleceği bütünleştirerek, erdemli insan olmanın idealini ve değişimi yaşayacak özgün, etkili ve nitelikli bir okul toplumu oluşturmaktır. Atatürk ilke ve inkılapları doğrultusunda; Doğru, Dürüst, Çağdaş, Araştırmacı, Özgüvenini kazanmış, Güzel ülkemizi; Hakkettiği yere getirmek için, Sürekli çalışan, Bireyler yetiştirmektir...</a:t>
                      </a:r>
                      <a:endParaRPr kumimoji="0" lang="tr-T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tr-TR" dirty="0" smtClean="0"/>
                    </a:p>
                    <a:p>
                      <a:pPr algn="just"/>
                      <a:r>
                        <a:rPr kumimoji="0" lang="tr-TR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Özgüven ve sorumluluk duygularını geliştirip, tüm potansiyelini kullanımlarına fırsat tanıyarak yüksek öğretim kurumlarına yöneltip, başarılı olmalarını sağlamaktır. Biz... bütün öğrencilerin öğrenmelerini sağlamak , onların bilgili , becerili ve kendilerine güvenen bireyler olarak yetişmelerine fırsat tanımak ve onlara 21. yüzyılın gelişen ihtiyaçlarına cevap verebilecek beceriler kazandırabilmek için varız.</a:t>
                      </a:r>
                      <a:endParaRPr lang="tr-T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88198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1"/>
          <p:cNvSpPr>
            <a:spLocks noGrp="1"/>
          </p:cNvSpPr>
          <p:nvPr>
            <p:ph type="title"/>
          </p:nvPr>
        </p:nvSpPr>
        <p:spPr>
          <a:xfrm>
            <a:off x="179512" y="76200"/>
            <a:ext cx="8659688" cy="6858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Okulun/Kurumun Tarihçesi: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75784197"/>
              </p:ext>
            </p:extLst>
          </p:nvPr>
        </p:nvGraphicFramePr>
        <p:xfrm>
          <a:off x="323528" y="764704"/>
          <a:ext cx="8532000" cy="49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32000"/>
              </a:tblGrid>
              <a:tr h="4932000">
                <a:tc>
                  <a:txBody>
                    <a:bodyPr/>
                    <a:lstStyle/>
                    <a:p>
                      <a:pPr algn="just"/>
                      <a:r>
                        <a:rPr kumimoji="0" lang="tr-TR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</a:p>
                    <a:p>
                      <a:pPr algn="just"/>
                      <a:endParaRPr kumimoji="0" lang="tr-TR" sz="18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tr-TR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kumimoji="0" lang="tr-TR" sz="2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Okulumuz 2012-2013 eğitim-öğretim yılında Mehmet </a:t>
                      </a:r>
                      <a:r>
                        <a:rPr kumimoji="0" lang="tr-TR" sz="2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KILIÇ´ın</a:t>
                      </a:r>
                      <a:r>
                        <a:rPr kumimoji="0" lang="tr-TR" sz="2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kurucu müdürlüğünde ilk defa öğrenci almıştır. 2015</a:t>
                      </a:r>
                      <a:r>
                        <a:rPr kumimoji="0" lang="tr-TR" sz="2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yılında okul müdürlüğüne Aydın BENK atanmıştır. Okulumuz 2 müdür yardımcısı, 22 öğretmen, 1 memur, 1 hizmetli ve 550 öğrencisiyle öğretime devam etmektedir.</a:t>
                      </a:r>
                      <a:endParaRPr lang="tr-TR" sz="2800" u="sng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3326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8686723"/>
              </p:ext>
            </p:extLst>
          </p:nvPr>
        </p:nvGraphicFramePr>
        <p:xfrm>
          <a:off x="179512" y="719618"/>
          <a:ext cx="8532000" cy="4931993"/>
        </p:xfrm>
        <a:graphic>
          <a:graphicData uri="http://schemas.openxmlformats.org/drawingml/2006/table">
            <a:tbl>
              <a:tblPr firstRow="1" firstCol="1" bandRow="1"/>
              <a:tblGrid>
                <a:gridCol w="2844000"/>
                <a:gridCol w="2844000"/>
                <a:gridCol w="2844000"/>
              </a:tblGrid>
              <a:tr h="25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SAYISI</a:t>
                      </a:r>
                      <a:endParaRPr lang="tr-T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DURUMU</a:t>
                      </a:r>
                      <a:endParaRPr lang="tr-T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DERSLİK 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Kullanımda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KULLANILAN DERSLİK 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2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Kullanımda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ANASINIFI OLARAK KULLANILAN DERSLİK SAYISI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İDARİ ODA 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2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Kullanımda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KÜTÜPHANE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2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Kullanımda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LABORATUAR 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2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Kullanımda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BİLGİSAYAR LABORATUARI 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2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Kullanımda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KONFERANS SALONU 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SPOR SALONU 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ATÖLYE 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KANTİN /KOOPERATİF</a:t>
                      </a:r>
                      <a:endParaRPr lang="tr-T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2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Kullanımda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LOJMAN</a:t>
                      </a:r>
                      <a:endParaRPr lang="tr-T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YATAKHANE</a:t>
                      </a:r>
                      <a:endParaRPr lang="tr-T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YEMEKHANE</a:t>
                      </a:r>
                      <a:endParaRPr lang="tr-T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DEPO</a:t>
                      </a:r>
                      <a:endParaRPr lang="tr-T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2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Kullanımda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ARŞİV</a:t>
                      </a:r>
                      <a:endParaRPr lang="tr-T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2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Kullanımda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SPOR ODASI</a:t>
                      </a:r>
                      <a:endParaRPr lang="tr-T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2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Kullanımda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179512" y="76200"/>
            <a:ext cx="8659688" cy="6858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Okul /Kurum Bina Durumu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99767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4350112"/>
              </p:ext>
            </p:extLst>
          </p:nvPr>
        </p:nvGraphicFramePr>
        <p:xfrm>
          <a:off x="179512" y="719618"/>
          <a:ext cx="8532000" cy="4938698"/>
        </p:xfrm>
        <a:graphic>
          <a:graphicData uri="http://schemas.openxmlformats.org/drawingml/2006/table">
            <a:tbl>
              <a:tblPr firstRow="1" firstCol="1" bandRow="1"/>
              <a:tblGrid>
                <a:gridCol w="2844000"/>
                <a:gridCol w="2844000"/>
                <a:gridCol w="2844000"/>
              </a:tblGrid>
              <a:tr h="27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SAYISI</a:t>
                      </a:r>
                      <a:endParaRPr lang="tr-T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DURUMU</a:t>
                      </a:r>
                      <a:endParaRPr lang="tr-T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BİLGİSAYAR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2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kullanımda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PROJEKSİYON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KİTAP(KÜTÜPHANE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 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1660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2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kullanımda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TARAYICI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2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kullanımda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TEPEGÖZ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HOPARLÖR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2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kullanımda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KULAKLIK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PROJEKSİYON PERDESİ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SINIF TAHTASI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AKILLI TAHTA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kullanımda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TELEVİZYON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VCD/DVD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KAMERA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2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kullanımda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FOTOĞRAF MAKİNASI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FOTOKOPİ</a:t>
                      </a:r>
                      <a:r>
                        <a:rPr kumimoji="0" lang="tr-TR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MAKİNASI</a:t>
                      </a:r>
                      <a:endParaRPr kumimoji="0" lang="tr-T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tr-TR" sz="12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kullanımda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tr-T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tr-T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179512" y="76200"/>
            <a:ext cx="8659688" cy="6858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Teknik Donanımlar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69899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09QH3iDYSZce3zG7lU8ci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tb5iYcBF5pNknMcsH5Nw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tb5iYcBF5pNknMcsH5Nw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tb5iYcBF5pNknMcsH5Nw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tb5iYcBF5pNknMcsH5Nw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tb5iYcBF5pNknMcsH5Nw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theme1.xml><?xml version="1.0" encoding="utf-8"?>
<a:theme xmlns:a="http://schemas.openxmlformats.org/drawingml/2006/main" name="IntroducingPowerPoint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A8D24CD-AB70-480E-A790-18E6AE0283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761</Words>
  <Application>Microsoft Office PowerPoint</Application>
  <PresentationFormat>Ekran Gösterisi (4:3)</PresentationFormat>
  <Paragraphs>501</Paragraphs>
  <Slides>20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IntroducingPowerPoint2010</vt:lpstr>
      <vt:lpstr> NİZİP ANADOLU LİSESİ</vt:lpstr>
      <vt:lpstr>Slayt 2</vt:lpstr>
      <vt:lpstr>Genel VE FİZİKİ Bİlgİler</vt:lpstr>
      <vt:lpstr>Okul / Kurum Bilgileri</vt:lpstr>
      <vt:lpstr>Okulumuzdan Resimler</vt:lpstr>
      <vt:lpstr>         Vizyonumuz      -     Misyonumuz</vt:lpstr>
      <vt:lpstr>Okulun/Kurumun Tarihçesi: </vt:lpstr>
      <vt:lpstr>Okul /Kurum Bina Durumu</vt:lpstr>
      <vt:lpstr>Teknik Donanımlar</vt:lpstr>
      <vt:lpstr>Okul/Kurum Yönetici Durumu</vt:lpstr>
      <vt:lpstr>Okul/Kurum Öğretmen Durumu</vt:lpstr>
      <vt:lpstr>Yardımcı Personel Durumu</vt:lpstr>
      <vt:lpstr>Öğrenci ve Eğitim Durumu</vt:lpstr>
      <vt:lpstr>     ÖĞRENCİ DURUMU</vt:lpstr>
      <vt:lpstr>     TAŞIMALI ÖĞRENCİ DURUMU</vt:lpstr>
      <vt:lpstr>     EĞİTİM ÖĞRETİME YARDIMCI FAALİYETLER</vt:lpstr>
      <vt:lpstr>BAŞARILAR - İHTİYAÇLAR</vt:lpstr>
      <vt:lpstr>     OKUL TÜRLERİNE GÖRE YERLEŞEN ÖĞRENCİ SAYISI</vt:lpstr>
      <vt:lpstr>     OKULUN TEMEL SORUNLARI VE ÇÖZÜM ÖNERİLERİ</vt:lpstr>
      <vt:lpstr>Slayt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2013-09-23T12:53:07Z</dcterms:created>
  <dcterms:modified xsi:type="dcterms:W3CDTF">2019-12-11T13:23:57Z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TC016745519991</vt:lpwstr>
  </property>
</Properties>
</file>